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9" r:id="rId3"/>
    <p:sldId id="270" r:id="rId4"/>
    <p:sldId id="309" r:id="rId5"/>
    <p:sldId id="312" r:id="rId6"/>
    <p:sldId id="307" r:id="rId7"/>
    <p:sldId id="308" r:id="rId8"/>
    <p:sldId id="314" r:id="rId9"/>
    <p:sldId id="313" r:id="rId10"/>
    <p:sldId id="315" r:id="rId11"/>
    <p:sldId id="263" r:id="rId12"/>
    <p:sldId id="264" r:id="rId13"/>
    <p:sldId id="310" r:id="rId14"/>
    <p:sldId id="311" r:id="rId15"/>
    <p:sldId id="269" r:id="rId16"/>
    <p:sldId id="261" r:id="rId17"/>
    <p:sldId id="306" r:id="rId18"/>
    <p:sldId id="262" r:id="rId19"/>
    <p:sldId id="305" r:id="rId20"/>
    <p:sldId id="268" r:id="rId21"/>
    <p:sldId id="266" r:id="rId22"/>
    <p:sldId id="26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510"/>
    <p:restoredTop sz="94578"/>
  </p:normalViewPr>
  <p:slideViewPr>
    <p:cSldViewPr snapToGrid="0" snapToObjects="1">
      <p:cViewPr varScale="1">
        <p:scale>
          <a:sx n="85" d="100"/>
          <a:sy n="85" d="100"/>
        </p:scale>
        <p:origin x="2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420C10-391B-DF4D-B1EF-62218B6AA787}" type="datetimeFigureOut">
              <a:rPr lang="en-US" smtClean="0"/>
              <a:t>10/6/20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8AC87D-880E-0A45-96BA-9E798DE3F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7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10/6/20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10/6/20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10/6/20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10/6/20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10/6/20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10/6/20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75008-C1AF-9B41-AC49-0472DEB0C765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842016BE-E9C3-1141-B85F-A5EEB9C8D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932330"/>
            <a:ext cx="12192000" cy="1255059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latin typeface="+mj-lt"/>
                <a:ea typeface="Helvetica" charset="0"/>
                <a:cs typeface="Helvetica" charset="0"/>
              </a:rPr>
              <a:t>Understanding plant phenology in a warming world</a:t>
            </a:r>
          </a:p>
          <a:p>
            <a:r>
              <a:rPr lang="en-US" dirty="0">
                <a:latin typeface="+mj-lt"/>
                <a:ea typeface="Helvetica" charset="0"/>
                <a:cs typeface="Helvetica" charset="0"/>
              </a:rPr>
              <a:t>Examining urban effects</a:t>
            </a:r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266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79"/>
            <a:ext cx="3872753" cy="1344706"/>
          </a:xfrm>
          <a:solidFill>
            <a:schemeClr val="accent4"/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/>
              <a:t>Site and Method Effects</a:t>
            </a:r>
          </a:p>
        </p:txBody>
      </p:sp>
      <p:sp>
        <p:nvSpPr>
          <p:cNvPr id="7" name="Rectangle 6"/>
          <p:cNvSpPr/>
          <p:nvPr/>
        </p:nvSpPr>
        <p:spPr>
          <a:xfrm>
            <a:off x="4984376" y="6257365"/>
            <a:ext cx="2761130" cy="46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395012" y="6228401"/>
            <a:ext cx="2599764" cy="413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B9559F0-6784-D147-9BD4-1916005C4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088" y="-416344"/>
            <a:ext cx="7274344" cy="72743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44374" y="216188"/>
            <a:ext cx="2950638" cy="5507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548A3B-E6BE-704C-96CE-7F5A5F72DE8F}"/>
              </a:ext>
            </a:extLst>
          </p:cNvPr>
          <p:cNvSpPr/>
          <p:nvPr/>
        </p:nvSpPr>
        <p:spPr>
          <a:xfrm>
            <a:off x="6364941" y="524656"/>
            <a:ext cx="2950638" cy="526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34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19247" y="0"/>
            <a:ext cx="3872753" cy="1344706"/>
          </a:xfrm>
          <a:solidFill>
            <a:schemeClr val="accent4"/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/>
              <a:t>SITE EFFECTS</a:t>
            </a:r>
          </a:p>
        </p:txBody>
      </p:sp>
      <p:sp>
        <p:nvSpPr>
          <p:cNvPr id="8" name="Rectangle 7"/>
          <p:cNvSpPr/>
          <p:nvPr/>
        </p:nvSpPr>
        <p:spPr>
          <a:xfrm>
            <a:off x="4948518" y="6042212"/>
            <a:ext cx="2570741" cy="46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08141" y="6042212"/>
            <a:ext cx="2563906" cy="46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A24931-C7C1-9643-97A2-CD3D1463F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2725"/>
            <a:ext cx="8313700" cy="623527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253429E-5493-7542-82EB-333673DDA11E}"/>
              </a:ext>
            </a:extLst>
          </p:cNvPr>
          <p:cNvSpPr/>
          <p:nvPr/>
        </p:nvSpPr>
        <p:spPr>
          <a:xfrm>
            <a:off x="583660" y="622725"/>
            <a:ext cx="5700408" cy="4824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22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72753" cy="1344706"/>
          </a:xfrm>
          <a:solidFill>
            <a:schemeClr val="accent4"/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/>
              <a:t>METHOD EFFECTS</a:t>
            </a:r>
          </a:p>
        </p:txBody>
      </p:sp>
      <p:sp>
        <p:nvSpPr>
          <p:cNvPr id="8" name="Rectangle 7"/>
          <p:cNvSpPr/>
          <p:nvPr/>
        </p:nvSpPr>
        <p:spPr>
          <a:xfrm>
            <a:off x="4948518" y="6042212"/>
            <a:ext cx="2570741" cy="46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08141" y="6042212"/>
            <a:ext cx="2563906" cy="46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095660-E723-4946-A4BF-96058AD8D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413" y="672353"/>
            <a:ext cx="8670587" cy="65029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253429E-5493-7542-82EB-333673DDA11E}"/>
              </a:ext>
            </a:extLst>
          </p:cNvPr>
          <p:cNvSpPr/>
          <p:nvPr/>
        </p:nvSpPr>
        <p:spPr>
          <a:xfrm>
            <a:off x="4466142" y="680566"/>
            <a:ext cx="5700408" cy="4824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17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58158" y="13649"/>
            <a:ext cx="3872753" cy="1344706"/>
          </a:xfrm>
          <a:solidFill>
            <a:schemeClr val="accent4"/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/>
              <a:t>INTERACTION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4948518" y="6042212"/>
            <a:ext cx="2570741" cy="46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08141" y="6042212"/>
            <a:ext cx="2563906" cy="46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846570-416C-8B47-94EE-C207DB917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9738"/>
            <a:ext cx="8157682" cy="61182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253429E-5493-7542-82EB-333673DDA11E}"/>
              </a:ext>
            </a:extLst>
          </p:cNvPr>
          <p:cNvSpPr/>
          <p:nvPr/>
        </p:nvSpPr>
        <p:spPr>
          <a:xfrm>
            <a:off x="883512" y="1016618"/>
            <a:ext cx="5527562" cy="4824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91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QUICK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2836" y="1051447"/>
            <a:ext cx="4746171" cy="546559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GDDs VARY ACROSS SITES</a:t>
            </a:r>
          </a:p>
          <a:p>
            <a:pPr lvl="1"/>
            <a:r>
              <a:rPr lang="en-US" sz="2800" dirty="0"/>
              <a:t>Harvard Forest has more GDDS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>
                <a:solidFill>
                  <a:schemeClr val="accent4"/>
                </a:solidFill>
              </a:rPr>
              <a:t>GDDS DIFFER BETWEEN METHODS</a:t>
            </a:r>
          </a:p>
          <a:p>
            <a:pPr lvl="1"/>
            <a:r>
              <a:rPr lang="en-US" sz="2800" dirty="0"/>
              <a:t>Hobo loggers record higher GDDS</a:t>
            </a:r>
          </a:p>
          <a:p>
            <a:endParaRPr lang="en-US" b="1" dirty="0">
              <a:solidFill>
                <a:schemeClr val="accent4"/>
              </a:solidFill>
            </a:endParaRPr>
          </a:p>
          <a:p>
            <a:r>
              <a:rPr lang="en-US" b="1" dirty="0">
                <a:solidFill>
                  <a:schemeClr val="accent4"/>
                </a:solidFill>
              </a:rPr>
              <a:t>BUT! We have an interaction</a:t>
            </a:r>
          </a:p>
          <a:p>
            <a:pPr lvl="1"/>
            <a:r>
              <a:rPr lang="en-US" sz="2800"/>
              <a:t>More variation </a:t>
            </a:r>
            <a:r>
              <a:rPr lang="en-US" sz="2800" dirty="0"/>
              <a:t>in GDDs at the Arboretum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chemeClr val="accent4"/>
                </a:solidFill>
              </a:rPr>
              <a:t>PHENOLOGY IS FINICKY. </a:t>
            </a:r>
            <a:r>
              <a:rPr lang="en-US" dirty="0"/>
              <a:t>More work to be done!</a:t>
            </a:r>
          </a:p>
        </p:txBody>
      </p: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F2FB7B20-C590-0E48-92CD-2906F097F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77902" y="541105"/>
            <a:ext cx="4328839" cy="3246629"/>
          </a:xfrm>
          <a:prstGeom prst="rect">
            <a:avLst/>
          </a:prstGeom>
        </p:spPr>
      </p:pic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5ED0DE34-3191-5B4E-B3D2-17E2E87811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735" b="-2"/>
          <a:stretch/>
        </p:blipFill>
        <p:spPr>
          <a:xfrm>
            <a:off x="7182189" y="1004229"/>
            <a:ext cx="3246629" cy="4849542"/>
          </a:xfrm>
          <a:prstGeom prst="rect">
            <a:avLst/>
          </a:prstGeom>
        </p:spPr>
      </p:pic>
      <p:pic>
        <p:nvPicPr>
          <p:cNvPr id="6" name="Picture 5" descr="A close up of a green field&#10;&#10;Description automatically generated">
            <a:extLst>
              <a:ext uri="{FF2B5EF4-FFF2-40B4-BE49-F238E27FC236}">
                <a16:creationId xmlns:a16="http://schemas.microsoft.com/office/drawing/2014/main" id="{9CD83A83-1997-D349-A40A-5E38F84B6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404265" y="3070265"/>
            <a:ext cx="4328840" cy="324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9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24" y="3215931"/>
            <a:ext cx="4170178" cy="733951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48" b="23596"/>
          <a:stretch/>
        </p:blipFill>
        <p:spPr>
          <a:xfrm>
            <a:off x="29156" y="108415"/>
            <a:ext cx="2861521" cy="9349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360" y="348907"/>
            <a:ext cx="2868301" cy="9724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441" y="9813"/>
            <a:ext cx="1823580" cy="1868057"/>
          </a:xfrm>
          <a:prstGeom prst="rect">
            <a:avLst/>
          </a:prstGeom>
        </p:spPr>
      </p:pic>
      <p:pic>
        <p:nvPicPr>
          <p:cNvPr id="2050" name="Picture 2" descr="mage result for university of british columbia log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2" t="26452" r="8871" b="29462"/>
          <a:stretch/>
        </p:blipFill>
        <p:spPr bwMode="auto">
          <a:xfrm>
            <a:off x="2720044" y="108415"/>
            <a:ext cx="2497879" cy="9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59734" y="1004594"/>
            <a:ext cx="3314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THE TEMPORAL ECOLOGY LAB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4790" y="1368941"/>
            <a:ext cx="29041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Lizzie </a:t>
            </a:r>
            <a:r>
              <a:rPr lang="en-US" dirty="0" err="1"/>
              <a:t>Wolkovich</a:t>
            </a:r>
            <a:r>
              <a:rPr lang="en-US" dirty="0"/>
              <a:t>, PhD</a:t>
            </a:r>
          </a:p>
          <a:p>
            <a:r>
              <a:rPr lang="en-US" dirty="0"/>
              <a:t>Dan </a:t>
            </a:r>
            <a:r>
              <a:rPr lang="en-US" dirty="0" err="1"/>
              <a:t>Buonaiuto</a:t>
            </a:r>
            <a:endParaRPr lang="en-US" dirty="0"/>
          </a:p>
          <a:p>
            <a:r>
              <a:rPr lang="en-US" dirty="0"/>
              <a:t>Ignacio Morales-</a:t>
            </a:r>
            <a:r>
              <a:rPr lang="en-US" dirty="0" err="1"/>
              <a:t>Castilla</a:t>
            </a:r>
            <a:r>
              <a:rPr lang="en-US" dirty="0"/>
              <a:t>, PhD</a:t>
            </a:r>
          </a:p>
          <a:p>
            <a:r>
              <a:rPr lang="en-US" dirty="0"/>
              <a:t>Aileen Ettinger, PhD</a:t>
            </a:r>
          </a:p>
          <a:p>
            <a:r>
              <a:rPr lang="en-US" dirty="0"/>
              <a:t>Deirdre </a:t>
            </a:r>
            <a:r>
              <a:rPr lang="en-US" dirty="0" err="1"/>
              <a:t>Loughnan</a:t>
            </a:r>
            <a:endParaRPr lang="en-US" dirty="0"/>
          </a:p>
          <a:p>
            <a:r>
              <a:rPr lang="en-US" dirty="0"/>
              <a:t>Darwin </a:t>
            </a:r>
            <a:r>
              <a:rPr lang="en-US" dirty="0" err="1"/>
              <a:t>Sodhi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75049" y="1404704"/>
            <a:ext cx="4316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/>
              <a:t>ARNOLD ARBORETUM - TREE SPOTTERS</a:t>
            </a:r>
            <a:endParaRPr lang="en-US" sz="2000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9008454" y="1768239"/>
            <a:ext cx="23005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Suz</a:t>
            </a:r>
            <a:r>
              <a:rPr lang="en-US" dirty="0"/>
              <a:t> </a:t>
            </a:r>
            <a:r>
              <a:rPr lang="en-US" dirty="0" err="1"/>
              <a:t>Mrozak</a:t>
            </a:r>
            <a:endParaRPr lang="en-US" dirty="0"/>
          </a:p>
          <a:p>
            <a:r>
              <a:rPr lang="en-US" dirty="0"/>
              <a:t>Danny </a:t>
            </a:r>
            <a:r>
              <a:rPr lang="en-US" dirty="0" err="1"/>
              <a:t>Schissler</a:t>
            </a:r>
            <a:endParaRPr lang="en-US" dirty="0"/>
          </a:p>
          <a:p>
            <a:r>
              <a:rPr lang="en-US" dirty="0"/>
              <a:t>Kate </a:t>
            </a:r>
            <a:r>
              <a:rPr lang="en-US" dirty="0" err="1"/>
              <a:t>Stonefoot</a:t>
            </a:r>
            <a:endParaRPr lang="en-US" dirty="0"/>
          </a:p>
          <a:p>
            <a:r>
              <a:rPr lang="en-US" dirty="0"/>
              <a:t>Pam Thompson</a:t>
            </a:r>
          </a:p>
          <a:p>
            <a:r>
              <a:rPr lang="en-US" dirty="0"/>
              <a:t>Our Citizen Scientists!!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8337" y="3916496"/>
            <a:ext cx="2293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THE HOLBROOK LAB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8337" y="4283219"/>
            <a:ext cx="284193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Noel Michele Holbrook, PhD</a:t>
            </a:r>
          </a:p>
          <a:p>
            <a:r>
              <a:rPr lang="en-US" dirty="0"/>
              <a:t>Fulton Rockwell, PhD</a:t>
            </a:r>
          </a:p>
          <a:p>
            <a:r>
              <a:rPr lang="en-US" dirty="0"/>
              <a:t>Jess </a:t>
            </a:r>
            <a:r>
              <a:rPr lang="en-US" dirty="0" err="1"/>
              <a:t>Gersony</a:t>
            </a:r>
            <a:endParaRPr lang="en-US" dirty="0"/>
          </a:p>
          <a:p>
            <a:r>
              <a:rPr lang="en-US" dirty="0"/>
              <a:t>Anju </a:t>
            </a:r>
            <a:r>
              <a:rPr lang="en-US" dirty="0" err="1"/>
              <a:t>Manandhar</a:t>
            </a:r>
            <a:endParaRPr lang="en-US" dirty="0"/>
          </a:p>
          <a:p>
            <a:r>
              <a:rPr lang="en-US" dirty="0"/>
              <a:t>Meghan Blumstein</a:t>
            </a:r>
          </a:p>
          <a:p>
            <a:r>
              <a:rPr lang="en-US" dirty="0"/>
              <a:t>Morgan Furze, PhD</a:t>
            </a:r>
          </a:p>
          <a:p>
            <a:r>
              <a:rPr lang="en-US" dirty="0" err="1"/>
              <a:t>Zhe</a:t>
            </a:r>
            <a:r>
              <a:rPr lang="en-US" dirty="0"/>
              <a:t> He</a:t>
            </a:r>
          </a:p>
          <a:p>
            <a:r>
              <a:rPr lang="en-US" dirty="0"/>
              <a:t>Erin Wright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74419" y="1949799"/>
            <a:ext cx="2636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COMMITTEE MEMBERS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46993" y="2279242"/>
            <a:ext cx="2091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Paul Moorcroft, PhD</a:t>
            </a:r>
          </a:p>
          <a:p>
            <a:r>
              <a:rPr lang="en-US" dirty="0"/>
              <a:t>Neil Pederson, PhD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84826" y="3208992"/>
            <a:ext cx="429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/>
              <a:t>COLLABORATORS AND SPECIAL THANKS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20921" y="3608337"/>
            <a:ext cx="353571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Iñaki</a:t>
            </a:r>
            <a:r>
              <a:rPr lang="en-US" dirty="0"/>
              <a:t> Garcia de </a:t>
            </a:r>
            <a:r>
              <a:rPr lang="en-US" dirty="0" err="1"/>
              <a:t>Cortazar-Atauri</a:t>
            </a:r>
            <a:r>
              <a:rPr lang="en-US" dirty="0"/>
              <a:t>, PhD</a:t>
            </a:r>
          </a:p>
          <a:p>
            <a:r>
              <a:rPr lang="en-US" dirty="0"/>
              <a:t>Ben Cook, PhD</a:t>
            </a:r>
          </a:p>
          <a:p>
            <a:r>
              <a:rPr lang="en-US" dirty="0"/>
              <a:t>Kea Woodruff</a:t>
            </a:r>
          </a:p>
          <a:p>
            <a:r>
              <a:rPr lang="en-US" dirty="0"/>
              <a:t>Faye Rosin</a:t>
            </a:r>
          </a:p>
          <a:p>
            <a:r>
              <a:rPr lang="en-US" dirty="0"/>
              <a:t>Alice Linder</a:t>
            </a:r>
          </a:p>
          <a:p>
            <a:r>
              <a:rPr lang="en-US" dirty="0"/>
              <a:t>Dan Flynn</a:t>
            </a:r>
          </a:p>
          <a:p>
            <a:r>
              <a:rPr lang="en-US" dirty="0" err="1"/>
              <a:t>Alissandra</a:t>
            </a:r>
            <a:r>
              <a:rPr lang="en-US" dirty="0"/>
              <a:t> Ayala</a:t>
            </a:r>
          </a:p>
          <a:p>
            <a:r>
              <a:rPr lang="en-US" dirty="0"/>
              <a:t>John O’Keefe, PhD</a:t>
            </a:r>
          </a:p>
          <a:p>
            <a:r>
              <a:rPr lang="en-US" dirty="0"/>
              <a:t>Audrey Barker </a:t>
            </a:r>
            <a:r>
              <a:rPr lang="en-US" dirty="0" err="1"/>
              <a:t>Plotkin</a:t>
            </a:r>
            <a:endParaRPr lang="en-US" dirty="0"/>
          </a:p>
        </p:txBody>
      </p:sp>
      <p:pic>
        <p:nvPicPr>
          <p:cNvPr id="2052" name="Picture 4" descr="mage result for nasa giss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678" y="4659718"/>
            <a:ext cx="3968983" cy="67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ge result for harvard forest logo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 r="13165" b="10276"/>
          <a:stretch/>
        </p:blipFill>
        <p:spPr bwMode="auto">
          <a:xfrm>
            <a:off x="3569767" y="2288236"/>
            <a:ext cx="1386850" cy="126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age result for pep725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449" y="5442050"/>
            <a:ext cx="2310750" cy="69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age result for inra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803" y="3649418"/>
            <a:ext cx="1782735" cy="73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650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BC1253-1AAD-424F-BE12-B9A9269309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226"/>
          <a:stretch/>
        </p:blipFill>
        <p:spPr>
          <a:xfrm>
            <a:off x="123568" y="1843883"/>
            <a:ext cx="5631375" cy="37166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6739D2-9D2D-4C49-AD7E-38C0719DF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943" y="1843883"/>
            <a:ext cx="6437057" cy="37166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FC3CE1-C914-5D40-B222-D7BD12CF52D4}"/>
              </a:ext>
            </a:extLst>
          </p:cNvPr>
          <p:cNvSpPr/>
          <p:nvPr/>
        </p:nvSpPr>
        <p:spPr>
          <a:xfrm>
            <a:off x="5659395" y="2557849"/>
            <a:ext cx="95548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E9648C-A4B3-F740-B911-9F32BA0CB586}"/>
              </a:ext>
            </a:extLst>
          </p:cNvPr>
          <p:cNvSpPr txBox="1"/>
          <p:nvPr/>
        </p:nvSpPr>
        <p:spPr>
          <a:xfrm>
            <a:off x="2156188" y="1112793"/>
            <a:ext cx="1566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Harvard Forest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7667A2-20F1-4D4B-9E9E-BAEBBAE4EF64}"/>
              </a:ext>
            </a:extLst>
          </p:cNvPr>
          <p:cNvSpPr txBox="1"/>
          <p:nvPr/>
        </p:nvSpPr>
        <p:spPr>
          <a:xfrm>
            <a:off x="8023242" y="1112793"/>
            <a:ext cx="190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Arnold Arboretum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B432CB-6CBE-0D4F-AD72-7B19EB97C637}"/>
              </a:ext>
            </a:extLst>
          </p:cNvPr>
          <p:cNvSpPr txBox="1"/>
          <p:nvPr/>
        </p:nvSpPr>
        <p:spPr>
          <a:xfrm>
            <a:off x="123568" y="159026"/>
            <a:ext cx="46121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venir Book" panose="02000503020000020003" pitchFamily="2" charset="0"/>
              </a:rPr>
              <a:t>Budburst to leafout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F09342-2AB5-E247-A9A8-46E4367509FC}"/>
              </a:ext>
            </a:extLst>
          </p:cNvPr>
          <p:cNvSpPr/>
          <p:nvPr/>
        </p:nvSpPr>
        <p:spPr>
          <a:xfrm>
            <a:off x="2156188" y="1843883"/>
            <a:ext cx="3598755" cy="3716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4BD106-5BA4-F84A-B43B-E11F655B63EC}"/>
              </a:ext>
            </a:extLst>
          </p:cNvPr>
          <p:cNvSpPr/>
          <p:nvPr/>
        </p:nvSpPr>
        <p:spPr>
          <a:xfrm>
            <a:off x="2027583" y="4412974"/>
            <a:ext cx="128605" cy="934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5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B34AFE-B0B3-3541-830A-CC8716898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093" b="3"/>
          <a:stretch/>
        </p:blipFill>
        <p:spPr>
          <a:xfrm>
            <a:off x="9211077" y="1215298"/>
            <a:ext cx="2980924" cy="42778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F7FB82-AF93-EB4D-A001-E6D733A09C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13" b="4"/>
          <a:stretch/>
        </p:blipFill>
        <p:spPr>
          <a:xfrm rot="16200000">
            <a:off x="2417205" y="1863752"/>
            <a:ext cx="4277852" cy="29809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FCB9FC-B540-E848-9382-58476E31A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36" r="28631" b="2"/>
          <a:stretch/>
        </p:blipFill>
        <p:spPr>
          <a:xfrm>
            <a:off x="0" y="1217248"/>
            <a:ext cx="2980944" cy="4275905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86377563-139B-F644-AE69-7BD21CE7F5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616" r="24098"/>
          <a:stretch/>
        </p:blipFill>
        <p:spPr>
          <a:xfrm>
            <a:off x="6145418" y="1217248"/>
            <a:ext cx="2980944" cy="42759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C5E740-B44B-E34B-99AA-62A447925FA7}"/>
              </a:ext>
            </a:extLst>
          </p:cNvPr>
          <p:cNvSpPr txBox="1"/>
          <p:nvPr/>
        </p:nvSpPr>
        <p:spPr>
          <a:xfrm>
            <a:off x="3865112" y="5581524"/>
            <a:ext cx="1377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Drought Risk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1946CA-1EED-3F4E-BFAD-148E261EF5DE}"/>
              </a:ext>
            </a:extLst>
          </p:cNvPr>
          <p:cNvSpPr txBox="1"/>
          <p:nvPr/>
        </p:nvSpPr>
        <p:spPr>
          <a:xfrm>
            <a:off x="556979" y="5577000"/>
            <a:ext cx="1866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Spring Freeze Risk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C41D03-15CB-B94B-83AA-AC06099A7838}"/>
              </a:ext>
            </a:extLst>
          </p:cNvPr>
          <p:cNvSpPr txBox="1"/>
          <p:nvPr/>
        </p:nvSpPr>
        <p:spPr>
          <a:xfrm>
            <a:off x="6951632" y="5581524"/>
            <a:ext cx="1368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Growth Rate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07967E-4AA2-C64A-8BB7-59042ECF5F3A}"/>
              </a:ext>
            </a:extLst>
          </p:cNvPr>
          <p:cNvSpPr txBox="1"/>
          <p:nvPr/>
        </p:nvSpPr>
        <p:spPr>
          <a:xfrm>
            <a:off x="10006734" y="5581524"/>
            <a:ext cx="138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Carbon Sinks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9678" y="179294"/>
            <a:ext cx="102740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+mj-lt"/>
              </a:rPr>
              <a:t>WHY IS PLANT PHENOLOGY SO IMPORTANT?</a:t>
            </a:r>
          </a:p>
        </p:txBody>
      </p:sp>
    </p:spTree>
    <p:extLst>
      <p:ext uri="{BB962C8B-B14F-4D97-AF65-F5344CB8AC3E}">
        <p14:creationId xmlns:p14="http://schemas.microsoft.com/office/powerpoint/2010/main" val="98494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6857"/>
            <a:ext cx="9843247" cy="1075765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2"/>
                </a:solidFill>
                <a:latin typeface="Avenir Book" panose="02000503020000020003" pitchFamily="2" charset="0"/>
              </a:rPr>
              <a:t>PHENOLOGY IS ADVANCING</a:t>
            </a:r>
            <a:br>
              <a:rPr lang="en-US" sz="4800" dirty="0">
                <a:solidFill>
                  <a:schemeClr val="tx2"/>
                </a:solidFill>
                <a:latin typeface="Avenir Book" panose="02000503020000020003" pitchFamily="2" charset="0"/>
              </a:rPr>
            </a:br>
            <a:endParaRPr lang="en-US" sz="4800" dirty="0">
              <a:solidFill>
                <a:schemeClr val="tx2"/>
              </a:solidFill>
              <a:latin typeface="Avenir Book" panose="02000503020000020003" pitchFamily="2" charset="0"/>
              <a:ea typeface="Helvetica" charset="0"/>
              <a:cs typeface="Helvetic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990855"/>
            <a:ext cx="9233647" cy="5771029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00406" y="894740"/>
            <a:ext cx="6276677" cy="5963260"/>
          </a:xfrm>
        </p:spPr>
      </p:pic>
      <p:sp>
        <p:nvSpPr>
          <p:cNvPr id="5" name="Rectangle 4"/>
          <p:cNvSpPr/>
          <p:nvPr/>
        </p:nvSpPr>
        <p:spPr>
          <a:xfrm>
            <a:off x="4329262" y="1696622"/>
            <a:ext cx="3747247" cy="3998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724128" y="6529375"/>
            <a:ext cx="3467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Chamberlain </a:t>
            </a:r>
            <a:r>
              <a:rPr lang="en-US" i="1" dirty="0"/>
              <a:t>et al, New Phytologist</a:t>
            </a:r>
          </a:p>
        </p:txBody>
      </p:sp>
      <p:sp>
        <p:nvSpPr>
          <p:cNvPr id="6" name="Round Diagonal Corner Rectangle 5"/>
          <p:cNvSpPr/>
          <p:nvPr/>
        </p:nvSpPr>
        <p:spPr>
          <a:xfrm>
            <a:off x="6202885" y="1696622"/>
            <a:ext cx="1873624" cy="3998259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14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 -0.0507 L -0.275 -0.21111 " pathEditMode="relative" ptsTypes="AA">
                                      <p:cBhvr>
                                        <p:cTn id="2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8CFFD-1EF1-1E4A-8205-5FE6A38DE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77" y="620121"/>
            <a:ext cx="3829878" cy="5646208"/>
          </a:xfrm>
          <a:solidFill>
            <a:schemeClr val="accent4">
              <a:lumMod val="75000"/>
            </a:schemeClr>
          </a:solidFill>
        </p:spPr>
        <p:txBody>
          <a:bodyPr anchor="ctr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Growing Degree Days (GDDs)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3DB44-FFFA-3547-9C26-0CAC58B00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r>
              <a:rPr lang="en-US" dirty="0"/>
              <a:t>If temperature is greater than 0℃, then you add up the temperatures</a:t>
            </a:r>
          </a:p>
          <a:p>
            <a:pPr marL="384048" lvl="2" indent="0">
              <a:buNone/>
            </a:pPr>
            <a:endParaRPr lang="en-US" sz="2400" dirty="0"/>
          </a:p>
          <a:p>
            <a:pPr marL="914400" lvl="2" indent="0">
              <a:buNone/>
            </a:pPr>
            <a:r>
              <a:rPr lang="en-US" sz="2400" dirty="0"/>
              <a:t>X = </a:t>
            </a:r>
          </a:p>
          <a:p>
            <a:pPr lvl="2"/>
            <a:endParaRPr lang="en-US" sz="2400" dirty="0"/>
          </a:p>
          <a:p>
            <a:pPr lvl="2"/>
            <a:endParaRPr lang="en-US" sz="2400" dirty="0"/>
          </a:p>
          <a:p>
            <a:pPr lvl="2"/>
            <a:endParaRPr lang="en-US" sz="2400" dirty="0"/>
          </a:p>
          <a:p>
            <a:pPr lvl="2"/>
            <a:r>
              <a:rPr lang="en-US" sz="2400" dirty="0"/>
              <a:t>E.g., Temperature is...</a:t>
            </a:r>
            <a:endParaRPr lang="en-US" sz="2200" b="1" dirty="0">
              <a:solidFill>
                <a:srgbClr val="00B050"/>
              </a:solidFill>
            </a:endParaRPr>
          </a:p>
          <a:p>
            <a:pPr lvl="3"/>
            <a:r>
              <a:rPr lang="en-US" sz="2400" b="1" dirty="0">
                <a:solidFill>
                  <a:srgbClr val="00B050"/>
                </a:solidFill>
              </a:rPr>
              <a:t>Day 1</a:t>
            </a:r>
            <a:r>
              <a:rPr lang="en-US" sz="2400" dirty="0"/>
              <a:t>: 5 </a:t>
            </a:r>
          </a:p>
          <a:p>
            <a:pPr lvl="3"/>
            <a:r>
              <a:rPr lang="en-US" sz="2400" b="1" dirty="0">
                <a:solidFill>
                  <a:srgbClr val="00B050"/>
                </a:solidFill>
              </a:rPr>
              <a:t>Day 2</a:t>
            </a:r>
            <a:r>
              <a:rPr lang="en-US" sz="2400" dirty="0"/>
              <a:t>: 7 </a:t>
            </a:r>
          </a:p>
          <a:p>
            <a:pPr lvl="3"/>
            <a:r>
              <a:rPr lang="en-US" sz="2400" b="1" dirty="0">
                <a:solidFill>
                  <a:srgbClr val="00B050"/>
                </a:solidFill>
              </a:rPr>
              <a:t>Day 3</a:t>
            </a:r>
            <a:r>
              <a:rPr lang="en-US" sz="2400" dirty="0"/>
              <a:t>: -2</a:t>
            </a:r>
          </a:p>
          <a:p>
            <a:pPr lvl="3"/>
            <a:r>
              <a:rPr lang="en-US" sz="2400" dirty="0"/>
              <a:t>So by </a:t>
            </a:r>
            <a:r>
              <a:rPr lang="en-US" sz="2400" b="1" dirty="0">
                <a:solidFill>
                  <a:srgbClr val="00B050"/>
                </a:solidFill>
              </a:rPr>
              <a:t>Day 3, 12 GDDs</a:t>
            </a:r>
            <a:r>
              <a:rPr lang="en-US" sz="2400" dirty="0"/>
              <a:t> (5+7) have been accumulated. 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1F1E176-8002-364D-8D06-413432022510}"/>
              </a:ext>
            </a:extLst>
          </p:cNvPr>
          <p:cNvSpPr/>
          <p:nvPr/>
        </p:nvSpPr>
        <p:spPr>
          <a:xfrm>
            <a:off x="6688477" y="1759891"/>
            <a:ext cx="277402" cy="106851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9B5436-21F2-2D45-B808-FCD447EE3C7F}"/>
              </a:ext>
            </a:extLst>
          </p:cNvPr>
          <p:cNvSpPr txBox="1"/>
          <p:nvPr/>
        </p:nvSpPr>
        <p:spPr>
          <a:xfrm>
            <a:off x="6965878" y="1863259"/>
            <a:ext cx="19315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 – 0     </a:t>
            </a:r>
            <a:r>
              <a:rPr lang="en-US" sz="2200" i="1" dirty="0"/>
              <a:t>if</a:t>
            </a:r>
            <a:r>
              <a:rPr lang="en-US" sz="2200" dirty="0"/>
              <a:t>  T&gt;0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F8B0C2-F4ED-3A40-A536-1766DC198C5A}"/>
              </a:ext>
            </a:extLst>
          </p:cNvPr>
          <p:cNvSpPr txBox="1"/>
          <p:nvPr/>
        </p:nvSpPr>
        <p:spPr>
          <a:xfrm>
            <a:off x="6998350" y="2351591"/>
            <a:ext cx="19315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0           </a:t>
            </a:r>
            <a:r>
              <a:rPr lang="en-US" sz="2200" i="1" dirty="0"/>
              <a:t>if</a:t>
            </a:r>
            <a:r>
              <a:rPr lang="en-US" sz="2200" dirty="0"/>
              <a:t>  T&lt;=0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F7FE45-6AAC-CA44-A697-0798832D7CA4}"/>
              </a:ext>
            </a:extLst>
          </p:cNvPr>
          <p:cNvSpPr txBox="1"/>
          <p:nvPr/>
        </p:nvSpPr>
        <p:spPr>
          <a:xfrm>
            <a:off x="6525032" y="4018779"/>
            <a:ext cx="2372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en-US" sz="2400" dirty="0"/>
              <a:t>– 0 = 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A2CA9B-60D1-5945-970E-067A33574FBC}"/>
              </a:ext>
            </a:extLst>
          </p:cNvPr>
          <p:cNvSpPr txBox="1"/>
          <p:nvPr/>
        </p:nvSpPr>
        <p:spPr>
          <a:xfrm>
            <a:off x="6525031" y="4384829"/>
            <a:ext cx="2372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en-US" sz="2400" dirty="0"/>
              <a:t>– 0 = 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39BA15-1408-0E48-A953-1453AD8DCEA0}"/>
              </a:ext>
            </a:extLst>
          </p:cNvPr>
          <p:cNvSpPr txBox="1"/>
          <p:nvPr/>
        </p:nvSpPr>
        <p:spPr>
          <a:xfrm>
            <a:off x="7964120" y="4804929"/>
            <a:ext cx="1639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&lt;= 0 so is 0</a:t>
            </a:r>
          </a:p>
        </p:txBody>
      </p:sp>
    </p:spTree>
    <p:extLst>
      <p:ext uri="{BB962C8B-B14F-4D97-AF65-F5344CB8AC3E}">
        <p14:creationId xmlns:p14="http://schemas.microsoft.com/office/powerpoint/2010/main" val="33917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4E4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38" y="1580132"/>
            <a:ext cx="5129784" cy="371179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4E4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034" y="1701458"/>
            <a:ext cx="5129784" cy="345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064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353" y="13000"/>
            <a:ext cx="10506456" cy="1197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/>
              <a:t>Breakdown of weather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572" y="2378530"/>
            <a:ext cx="5311824" cy="4008552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53" y="2469559"/>
            <a:ext cx="5681219" cy="38264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7344" y="1855310"/>
            <a:ext cx="2105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ARBORETUM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28563" y="1855310"/>
            <a:ext cx="2764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HARVARD FOREST</a:t>
            </a:r>
          </a:p>
        </p:txBody>
      </p:sp>
    </p:spTree>
    <p:extLst>
      <p:ext uri="{BB962C8B-B14F-4D97-AF65-F5344CB8AC3E}">
        <p14:creationId xmlns:p14="http://schemas.microsoft.com/office/powerpoint/2010/main" val="66713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825500"/>
            <a:ext cx="64897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44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CD8A40-4840-3B46-9784-A1E9D7094F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024" y="948747"/>
            <a:ext cx="7002162" cy="52516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1D9FC3-4DCD-D04B-8B64-B4C7F6F0AEC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6552" y="201471"/>
            <a:ext cx="5301048" cy="635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7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A4275E-9ADA-F74F-BFB4-98814062FC59}"/>
              </a:ext>
            </a:extLst>
          </p:cNvPr>
          <p:cNvCxnSpPr/>
          <p:nvPr/>
        </p:nvCxnSpPr>
        <p:spPr>
          <a:xfrm>
            <a:off x="603115" y="4105072"/>
            <a:ext cx="10894979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A9D67B-61C5-794A-A219-B80B76B31DA5}"/>
              </a:ext>
            </a:extLst>
          </p:cNvPr>
          <p:cNvCxnSpPr/>
          <p:nvPr/>
        </p:nvCxnSpPr>
        <p:spPr>
          <a:xfrm>
            <a:off x="622570" y="4085617"/>
            <a:ext cx="0" cy="64202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CD1D5A-74DB-0D47-AD72-ADDED505416C}"/>
              </a:ext>
            </a:extLst>
          </p:cNvPr>
          <p:cNvCxnSpPr/>
          <p:nvPr/>
        </p:nvCxnSpPr>
        <p:spPr>
          <a:xfrm>
            <a:off x="11475396" y="4105072"/>
            <a:ext cx="0" cy="64202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F937C1-3FB2-7B4D-AFF0-6A0312E327C9}"/>
              </a:ext>
            </a:extLst>
          </p:cNvPr>
          <p:cNvSpPr txBox="1"/>
          <p:nvPr/>
        </p:nvSpPr>
        <p:spPr>
          <a:xfrm>
            <a:off x="146317" y="4862953"/>
            <a:ext cx="952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ravek" panose="020B0503040000020004" pitchFamily="34" charset="0"/>
              </a:rPr>
              <a:t>Jan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7831D0-9131-3E4E-8654-3C0E413F55BE}"/>
              </a:ext>
            </a:extLst>
          </p:cNvPr>
          <p:cNvSpPr txBox="1"/>
          <p:nvPr/>
        </p:nvSpPr>
        <p:spPr>
          <a:xfrm>
            <a:off x="10768602" y="4862952"/>
            <a:ext cx="1277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ravek" panose="020B0503040000020004" pitchFamily="34" charset="0"/>
              </a:rPr>
              <a:t>Dec 31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3DFF8E-E79E-B843-B959-CE7CFE483F4B}"/>
              </a:ext>
            </a:extLst>
          </p:cNvPr>
          <p:cNvCxnSpPr/>
          <p:nvPr/>
        </p:nvCxnSpPr>
        <p:spPr>
          <a:xfrm flipV="1">
            <a:off x="4184765" y="1964987"/>
            <a:ext cx="0" cy="212063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013F61F-728F-5447-ADD3-A6FA9F361709}"/>
              </a:ext>
            </a:extLst>
          </p:cNvPr>
          <p:cNvSpPr txBox="1"/>
          <p:nvPr/>
        </p:nvSpPr>
        <p:spPr>
          <a:xfrm>
            <a:off x="3699208" y="998668"/>
            <a:ext cx="3069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Fagus </a:t>
            </a:r>
            <a:r>
              <a:rPr lang="en-US" sz="3200" i="1" dirty="0" err="1"/>
              <a:t>grandifolia</a:t>
            </a:r>
            <a:endParaRPr lang="en-US" sz="3200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064650-BA7F-CA47-943C-FCCBA6BEC69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7739" y="1817287"/>
            <a:ext cx="1491985" cy="994980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A8AE4108-50A9-094B-961B-D80B20EF1247}"/>
              </a:ext>
            </a:extLst>
          </p:cNvPr>
          <p:cNvSpPr/>
          <p:nvPr/>
        </p:nvSpPr>
        <p:spPr>
          <a:xfrm>
            <a:off x="622569" y="3429000"/>
            <a:ext cx="5473427" cy="22860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EC5B57D-A49D-1B48-A8F6-F3E8736CADD1}"/>
              </a:ext>
            </a:extLst>
          </p:cNvPr>
          <p:cNvSpPr/>
          <p:nvPr/>
        </p:nvSpPr>
        <p:spPr>
          <a:xfrm>
            <a:off x="603115" y="2732692"/>
            <a:ext cx="3385229" cy="228600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9ACEDB-066C-1C4E-974B-51059A16FF74}"/>
              </a:ext>
            </a:extLst>
          </p:cNvPr>
          <p:cNvSpPr/>
          <p:nvPr/>
        </p:nvSpPr>
        <p:spPr>
          <a:xfrm>
            <a:off x="9358009" y="451319"/>
            <a:ext cx="389106" cy="42417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E710A5-2079-2A48-8D4F-6C2AB79C2892}"/>
              </a:ext>
            </a:extLst>
          </p:cNvPr>
          <p:cNvSpPr/>
          <p:nvPr/>
        </p:nvSpPr>
        <p:spPr>
          <a:xfrm>
            <a:off x="9358009" y="1110876"/>
            <a:ext cx="389106" cy="42417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5AE67-C96C-CA48-884A-34DC57F536E0}"/>
              </a:ext>
            </a:extLst>
          </p:cNvPr>
          <p:cNvSpPr txBox="1"/>
          <p:nvPr/>
        </p:nvSpPr>
        <p:spPr>
          <a:xfrm>
            <a:off x="9881821" y="472697"/>
            <a:ext cx="1559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Arboretum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560D6C-A6B6-5D4F-8A0C-3649600F60C3}"/>
              </a:ext>
            </a:extLst>
          </p:cNvPr>
          <p:cNvSpPr txBox="1"/>
          <p:nvPr/>
        </p:nvSpPr>
        <p:spPr>
          <a:xfrm>
            <a:off x="9881821" y="1110876"/>
            <a:ext cx="2026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Harvard Forest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2D0FE3C-9DEF-5D47-84F0-05258D5F0B01}"/>
              </a:ext>
            </a:extLst>
          </p:cNvPr>
          <p:cNvCxnSpPr/>
          <p:nvPr/>
        </p:nvCxnSpPr>
        <p:spPr>
          <a:xfrm flipV="1">
            <a:off x="6282697" y="1964987"/>
            <a:ext cx="0" cy="212063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01497A0-69EC-2041-90E4-65E1A8185053}"/>
              </a:ext>
            </a:extLst>
          </p:cNvPr>
          <p:cNvSpPr txBox="1"/>
          <p:nvPr/>
        </p:nvSpPr>
        <p:spPr>
          <a:xfrm>
            <a:off x="291830" y="249527"/>
            <a:ext cx="31005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ravek" panose="020B0503040000020004" pitchFamily="34" charset="0"/>
              </a:rPr>
              <a:t>SITE EFFECT</a:t>
            </a:r>
          </a:p>
        </p:txBody>
      </p:sp>
    </p:spTree>
    <p:extLst>
      <p:ext uri="{BB962C8B-B14F-4D97-AF65-F5344CB8AC3E}">
        <p14:creationId xmlns:p14="http://schemas.microsoft.com/office/powerpoint/2010/main" val="137845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  <p:bldP spid="16" grpId="0" animBg="1"/>
      <p:bldP spid="17" grpId="0" animBg="1"/>
      <p:bldP spid="18" grpId="0" animBg="1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A4275E-9ADA-F74F-BFB4-98814062FC59}"/>
              </a:ext>
            </a:extLst>
          </p:cNvPr>
          <p:cNvCxnSpPr/>
          <p:nvPr/>
        </p:nvCxnSpPr>
        <p:spPr>
          <a:xfrm>
            <a:off x="603115" y="4105072"/>
            <a:ext cx="10894979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A9D67B-61C5-794A-A219-B80B76B31DA5}"/>
              </a:ext>
            </a:extLst>
          </p:cNvPr>
          <p:cNvCxnSpPr/>
          <p:nvPr/>
        </p:nvCxnSpPr>
        <p:spPr>
          <a:xfrm>
            <a:off x="622570" y="4085617"/>
            <a:ext cx="0" cy="64202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CD1D5A-74DB-0D47-AD72-ADDED505416C}"/>
              </a:ext>
            </a:extLst>
          </p:cNvPr>
          <p:cNvCxnSpPr/>
          <p:nvPr/>
        </p:nvCxnSpPr>
        <p:spPr>
          <a:xfrm>
            <a:off x="11475396" y="4105072"/>
            <a:ext cx="0" cy="64202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F937C1-3FB2-7B4D-AFF0-6A0312E327C9}"/>
              </a:ext>
            </a:extLst>
          </p:cNvPr>
          <p:cNvSpPr txBox="1"/>
          <p:nvPr/>
        </p:nvSpPr>
        <p:spPr>
          <a:xfrm>
            <a:off x="146317" y="4862953"/>
            <a:ext cx="952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ravek" panose="020B0503040000020004" pitchFamily="34" charset="0"/>
              </a:rPr>
              <a:t>Jan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7831D0-9131-3E4E-8654-3C0E413F55BE}"/>
              </a:ext>
            </a:extLst>
          </p:cNvPr>
          <p:cNvSpPr txBox="1"/>
          <p:nvPr/>
        </p:nvSpPr>
        <p:spPr>
          <a:xfrm>
            <a:off x="10768602" y="4862952"/>
            <a:ext cx="1277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ravek" panose="020B0503040000020004" pitchFamily="34" charset="0"/>
              </a:rPr>
              <a:t>Dec 31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3DFF8E-E79E-B843-B959-CE7CFE483F4B}"/>
              </a:ext>
            </a:extLst>
          </p:cNvPr>
          <p:cNvCxnSpPr/>
          <p:nvPr/>
        </p:nvCxnSpPr>
        <p:spPr>
          <a:xfrm flipV="1">
            <a:off x="4184765" y="1964987"/>
            <a:ext cx="0" cy="212063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013F61F-728F-5447-ADD3-A6FA9F361709}"/>
              </a:ext>
            </a:extLst>
          </p:cNvPr>
          <p:cNvSpPr txBox="1"/>
          <p:nvPr/>
        </p:nvSpPr>
        <p:spPr>
          <a:xfrm>
            <a:off x="3699208" y="998668"/>
            <a:ext cx="3069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Fagus </a:t>
            </a:r>
            <a:r>
              <a:rPr lang="en-US" sz="3200" i="1" dirty="0" err="1"/>
              <a:t>grandifolia</a:t>
            </a:r>
            <a:endParaRPr lang="en-US" sz="3200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064650-BA7F-CA47-943C-FCCBA6BEC69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7739" y="1817287"/>
            <a:ext cx="1491985" cy="994980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A8AE4108-50A9-094B-961B-D80B20EF1247}"/>
              </a:ext>
            </a:extLst>
          </p:cNvPr>
          <p:cNvSpPr/>
          <p:nvPr/>
        </p:nvSpPr>
        <p:spPr>
          <a:xfrm>
            <a:off x="622569" y="3429000"/>
            <a:ext cx="5473427" cy="16459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EC5B57D-A49D-1B48-A8F6-F3E8736CADD1}"/>
              </a:ext>
            </a:extLst>
          </p:cNvPr>
          <p:cNvSpPr/>
          <p:nvPr/>
        </p:nvSpPr>
        <p:spPr>
          <a:xfrm>
            <a:off x="603115" y="2732692"/>
            <a:ext cx="3385229" cy="320040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9ACEDB-066C-1C4E-974B-51059A16FF74}"/>
              </a:ext>
            </a:extLst>
          </p:cNvPr>
          <p:cNvSpPr/>
          <p:nvPr/>
        </p:nvSpPr>
        <p:spPr>
          <a:xfrm>
            <a:off x="9358009" y="451319"/>
            <a:ext cx="389106" cy="42417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E710A5-2079-2A48-8D4F-6C2AB79C2892}"/>
              </a:ext>
            </a:extLst>
          </p:cNvPr>
          <p:cNvSpPr/>
          <p:nvPr/>
        </p:nvSpPr>
        <p:spPr>
          <a:xfrm>
            <a:off x="9358009" y="1110876"/>
            <a:ext cx="389106" cy="42417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5AE67-C96C-CA48-884A-34DC57F536E0}"/>
              </a:ext>
            </a:extLst>
          </p:cNvPr>
          <p:cNvSpPr txBox="1"/>
          <p:nvPr/>
        </p:nvSpPr>
        <p:spPr>
          <a:xfrm>
            <a:off x="9881821" y="472697"/>
            <a:ext cx="1559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Arboretum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560D6C-A6B6-5D4F-8A0C-3649600F60C3}"/>
              </a:ext>
            </a:extLst>
          </p:cNvPr>
          <p:cNvSpPr txBox="1"/>
          <p:nvPr/>
        </p:nvSpPr>
        <p:spPr>
          <a:xfrm>
            <a:off x="9881821" y="1110876"/>
            <a:ext cx="2026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Harvard Forest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2D0FE3C-9DEF-5D47-84F0-05258D5F0B01}"/>
              </a:ext>
            </a:extLst>
          </p:cNvPr>
          <p:cNvCxnSpPr/>
          <p:nvPr/>
        </p:nvCxnSpPr>
        <p:spPr>
          <a:xfrm flipV="1">
            <a:off x="6282697" y="1964987"/>
            <a:ext cx="0" cy="212063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01497A0-69EC-2041-90E4-65E1A8185053}"/>
              </a:ext>
            </a:extLst>
          </p:cNvPr>
          <p:cNvSpPr txBox="1"/>
          <p:nvPr/>
        </p:nvSpPr>
        <p:spPr>
          <a:xfrm>
            <a:off x="291830" y="249527"/>
            <a:ext cx="31005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ravek" panose="020B0503040000020004" pitchFamily="34" charset="0"/>
              </a:rPr>
              <a:t>SITE EFFECT</a:t>
            </a:r>
          </a:p>
        </p:txBody>
      </p:sp>
      <p:sp>
        <p:nvSpPr>
          <p:cNvPr id="5" name="Plus 4">
            <a:extLst>
              <a:ext uri="{FF2B5EF4-FFF2-40B4-BE49-F238E27FC236}">
                <a16:creationId xmlns:a16="http://schemas.microsoft.com/office/drawing/2014/main" id="{56CBBB30-479A-EB47-9C5B-020080AF4DFA}"/>
              </a:ext>
            </a:extLst>
          </p:cNvPr>
          <p:cNvSpPr/>
          <p:nvPr/>
        </p:nvSpPr>
        <p:spPr>
          <a:xfrm>
            <a:off x="7746960" y="3204874"/>
            <a:ext cx="661481" cy="656617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inus 7">
            <a:extLst>
              <a:ext uri="{FF2B5EF4-FFF2-40B4-BE49-F238E27FC236}">
                <a16:creationId xmlns:a16="http://schemas.microsoft.com/office/drawing/2014/main" id="{667EDBF0-0942-0345-8236-E9619DD89731}"/>
              </a:ext>
            </a:extLst>
          </p:cNvPr>
          <p:cNvSpPr/>
          <p:nvPr/>
        </p:nvSpPr>
        <p:spPr>
          <a:xfrm>
            <a:off x="7746960" y="2314777"/>
            <a:ext cx="661481" cy="417915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32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A4275E-9ADA-F74F-BFB4-98814062FC59}"/>
              </a:ext>
            </a:extLst>
          </p:cNvPr>
          <p:cNvCxnSpPr/>
          <p:nvPr/>
        </p:nvCxnSpPr>
        <p:spPr>
          <a:xfrm>
            <a:off x="603115" y="4105072"/>
            <a:ext cx="10894979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A9D67B-61C5-794A-A219-B80B76B31DA5}"/>
              </a:ext>
            </a:extLst>
          </p:cNvPr>
          <p:cNvCxnSpPr/>
          <p:nvPr/>
        </p:nvCxnSpPr>
        <p:spPr>
          <a:xfrm>
            <a:off x="622570" y="4085617"/>
            <a:ext cx="0" cy="64202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CD1D5A-74DB-0D47-AD72-ADDED505416C}"/>
              </a:ext>
            </a:extLst>
          </p:cNvPr>
          <p:cNvCxnSpPr/>
          <p:nvPr/>
        </p:nvCxnSpPr>
        <p:spPr>
          <a:xfrm>
            <a:off x="11475396" y="4105072"/>
            <a:ext cx="0" cy="64202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F937C1-3FB2-7B4D-AFF0-6A0312E327C9}"/>
              </a:ext>
            </a:extLst>
          </p:cNvPr>
          <p:cNvSpPr txBox="1"/>
          <p:nvPr/>
        </p:nvSpPr>
        <p:spPr>
          <a:xfrm>
            <a:off x="146317" y="4862953"/>
            <a:ext cx="952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ravek" panose="020B0503040000020004" pitchFamily="34" charset="0"/>
              </a:rPr>
              <a:t>Jan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7831D0-9131-3E4E-8654-3C0E413F55BE}"/>
              </a:ext>
            </a:extLst>
          </p:cNvPr>
          <p:cNvSpPr txBox="1"/>
          <p:nvPr/>
        </p:nvSpPr>
        <p:spPr>
          <a:xfrm>
            <a:off x="10768602" y="4862952"/>
            <a:ext cx="1277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ravek" panose="020B0503040000020004" pitchFamily="34" charset="0"/>
              </a:rPr>
              <a:t>Dec 31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3DFF8E-E79E-B843-B959-CE7CFE483F4B}"/>
              </a:ext>
            </a:extLst>
          </p:cNvPr>
          <p:cNvCxnSpPr/>
          <p:nvPr/>
        </p:nvCxnSpPr>
        <p:spPr>
          <a:xfrm flipV="1">
            <a:off x="4184765" y="1964987"/>
            <a:ext cx="0" cy="212063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013F61F-728F-5447-ADD3-A6FA9F361709}"/>
              </a:ext>
            </a:extLst>
          </p:cNvPr>
          <p:cNvSpPr txBox="1"/>
          <p:nvPr/>
        </p:nvSpPr>
        <p:spPr>
          <a:xfrm>
            <a:off x="4184765" y="1196900"/>
            <a:ext cx="3069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Fagus </a:t>
            </a:r>
            <a:r>
              <a:rPr lang="en-US" sz="3200" i="1" dirty="0" err="1"/>
              <a:t>grandifolia</a:t>
            </a:r>
            <a:endParaRPr lang="en-US" sz="3200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064650-BA7F-CA47-943C-FCCBA6BEC69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1733" y="1992791"/>
            <a:ext cx="1491985" cy="994980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A8AE4108-50A9-094B-961B-D80B20EF1247}"/>
              </a:ext>
            </a:extLst>
          </p:cNvPr>
          <p:cNvSpPr/>
          <p:nvPr/>
        </p:nvSpPr>
        <p:spPr>
          <a:xfrm>
            <a:off x="622569" y="3429000"/>
            <a:ext cx="3385229" cy="228600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EC5B57D-A49D-1B48-A8F6-F3E8736CADD1}"/>
              </a:ext>
            </a:extLst>
          </p:cNvPr>
          <p:cNvSpPr/>
          <p:nvPr/>
        </p:nvSpPr>
        <p:spPr>
          <a:xfrm>
            <a:off x="603115" y="2732692"/>
            <a:ext cx="3385229" cy="228600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9ACEDB-066C-1C4E-974B-51059A16FF74}"/>
              </a:ext>
            </a:extLst>
          </p:cNvPr>
          <p:cNvSpPr/>
          <p:nvPr/>
        </p:nvSpPr>
        <p:spPr>
          <a:xfrm>
            <a:off x="9358009" y="451319"/>
            <a:ext cx="389106" cy="424170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E710A5-2079-2A48-8D4F-6C2AB79C2892}"/>
              </a:ext>
            </a:extLst>
          </p:cNvPr>
          <p:cNvSpPr/>
          <p:nvPr/>
        </p:nvSpPr>
        <p:spPr>
          <a:xfrm>
            <a:off x="9358009" y="1110876"/>
            <a:ext cx="389106" cy="4241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5AE67-C96C-CA48-884A-34DC57F536E0}"/>
              </a:ext>
            </a:extLst>
          </p:cNvPr>
          <p:cNvSpPr txBox="1"/>
          <p:nvPr/>
        </p:nvSpPr>
        <p:spPr>
          <a:xfrm>
            <a:off x="9881821" y="472697"/>
            <a:ext cx="1773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Hobo Logger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560D6C-A6B6-5D4F-8A0C-3649600F60C3}"/>
              </a:ext>
            </a:extLst>
          </p:cNvPr>
          <p:cNvSpPr txBox="1"/>
          <p:nvPr/>
        </p:nvSpPr>
        <p:spPr>
          <a:xfrm>
            <a:off x="9881821" y="1110876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Weather Station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C62811-F711-634D-B7C4-8242981547BB}"/>
              </a:ext>
            </a:extLst>
          </p:cNvPr>
          <p:cNvSpPr txBox="1"/>
          <p:nvPr/>
        </p:nvSpPr>
        <p:spPr>
          <a:xfrm>
            <a:off x="291830" y="249527"/>
            <a:ext cx="43364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ravek" panose="020B0503040000020004" pitchFamily="34" charset="0"/>
              </a:rPr>
              <a:t>METHOD EFFECT</a:t>
            </a:r>
          </a:p>
        </p:txBody>
      </p:sp>
    </p:spTree>
    <p:extLst>
      <p:ext uri="{BB962C8B-B14F-4D97-AF65-F5344CB8AC3E}">
        <p14:creationId xmlns:p14="http://schemas.microsoft.com/office/powerpoint/2010/main" val="187662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  <p:bldP spid="16" grpId="0" animBg="1"/>
      <p:bldP spid="17" grpId="0" animBg="1"/>
      <p:bldP spid="18" grpId="0" animBg="1"/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A4275E-9ADA-F74F-BFB4-98814062FC59}"/>
              </a:ext>
            </a:extLst>
          </p:cNvPr>
          <p:cNvCxnSpPr/>
          <p:nvPr/>
        </p:nvCxnSpPr>
        <p:spPr>
          <a:xfrm>
            <a:off x="603115" y="4105072"/>
            <a:ext cx="10894979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A9D67B-61C5-794A-A219-B80B76B31DA5}"/>
              </a:ext>
            </a:extLst>
          </p:cNvPr>
          <p:cNvCxnSpPr/>
          <p:nvPr/>
        </p:nvCxnSpPr>
        <p:spPr>
          <a:xfrm>
            <a:off x="622570" y="4085617"/>
            <a:ext cx="0" cy="64202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CD1D5A-74DB-0D47-AD72-ADDED505416C}"/>
              </a:ext>
            </a:extLst>
          </p:cNvPr>
          <p:cNvCxnSpPr/>
          <p:nvPr/>
        </p:nvCxnSpPr>
        <p:spPr>
          <a:xfrm>
            <a:off x="11475396" y="4105072"/>
            <a:ext cx="0" cy="64202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F937C1-3FB2-7B4D-AFF0-6A0312E327C9}"/>
              </a:ext>
            </a:extLst>
          </p:cNvPr>
          <p:cNvSpPr txBox="1"/>
          <p:nvPr/>
        </p:nvSpPr>
        <p:spPr>
          <a:xfrm>
            <a:off x="146317" y="4862953"/>
            <a:ext cx="952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ravek" panose="020B0503040000020004" pitchFamily="34" charset="0"/>
              </a:rPr>
              <a:t>Jan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7831D0-9131-3E4E-8654-3C0E413F55BE}"/>
              </a:ext>
            </a:extLst>
          </p:cNvPr>
          <p:cNvSpPr txBox="1"/>
          <p:nvPr/>
        </p:nvSpPr>
        <p:spPr>
          <a:xfrm>
            <a:off x="10768602" y="4862952"/>
            <a:ext cx="1277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ravek" panose="020B0503040000020004" pitchFamily="34" charset="0"/>
              </a:rPr>
              <a:t>Dec 31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3DFF8E-E79E-B843-B959-CE7CFE483F4B}"/>
              </a:ext>
            </a:extLst>
          </p:cNvPr>
          <p:cNvCxnSpPr/>
          <p:nvPr/>
        </p:nvCxnSpPr>
        <p:spPr>
          <a:xfrm flipV="1">
            <a:off x="4184765" y="1964987"/>
            <a:ext cx="0" cy="212063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013F61F-728F-5447-ADD3-A6FA9F361709}"/>
              </a:ext>
            </a:extLst>
          </p:cNvPr>
          <p:cNvSpPr txBox="1"/>
          <p:nvPr/>
        </p:nvSpPr>
        <p:spPr>
          <a:xfrm>
            <a:off x="4160725" y="1199590"/>
            <a:ext cx="3069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Fagus </a:t>
            </a:r>
            <a:r>
              <a:rPr lang="en-US" sz="3200" i="1" dirty="0" err="1"/>
              <a:t>grandifolia</a:t>
            </a:r>
            <a:endParaRPr lang="en-US" sz="3200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064650-BA7F-CA47-943C-FCCBA6BEC69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1758" y="2006165"/>
            <a:ext cx="1491985" cy="994980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A8AE4108-50A9-094B-961B-D80B20EF1247}"/>
              </a:ext>
            </a:extLst>
          </p:cNvPr>
          <p:cNvSpPr/>
          <p:nvPr/>
        </p:nvSpPr>
        <p:spPr>
          <a:xfrm>
            <a:off x="622571" y="3429000"/>
            <a:ext cx="3385202" cy="182880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EC5B57D-A49D-1B48-A8F6-F3E8736CADD1}"/>
              </a:ext>
            </a:extLst>
          </p:cNvPr>
          <p:cNvSpPr/>
          <p:nvPr/>
        </p:nvSpPr>
        <p:spPr>
          <a:xfrm>
            <a:off x="603116" y="2596402"/>
            <a:ext cx="3383280" cy="640080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9ACEDB-066C-1C4E-974B-51059A16FF74}"/>
              </a:ext>
            </a:extLst>
          </p:cNvPr>
          <p:cNvSpPr/>
          <p:nvPr/>
        </p:nvSpPr>
        <p:spPr>
          <a:xfrm>
            <a:off x="9358009" y="451319"/>
            <a:ext cx="389106" cy="424170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E710A5-2079-2A48-8D4F-6C2AB79C2892}"/>
              </a:ext>
            </a:extLst>
          </p:cNvPr>
          <p:cNvSpPr/>
          <p:nvPr/>
        </p:nvSpPr>
        <p:spPr>
          <a:xfrm>
            <a:off x="9358009" y="1110876"/>
            <a:ext cx="389106" cy="4241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5AE67-C96C-CA48-884A-34DC57F536E0}"/>
              </a:ext>
            </a:extLst>
          </p:cNvPr>
          <p:cNvSpPr txBox="1"/>
          <p:nvPr/>
        </p:nvSpPr>
        <p:spPr>
          <a:xfrm>
            <a:off x="9881821" y="472697"/>
            <a:ext cx="1773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Hobo Logger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560D6C-A6B6-5D4F-8A0C-3649600F60C3}"/>
              </a:ext>
            </a:extLst>
          </p:cNvPr>
          <p:cNvSpPr txBox="1"/>
          <p:nvPr/>
        </p:nvSpPr>
        <p:spPr>
          <a:xfrm>
            <a:off x="9881821" y="1110876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Weather Station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9F1F5F-7CCB-F24A-A426-D1F8919797E0}"/>
              </a:ext>
            </a:extLst>
          </p:cNvPr>
          <p:cNvSpPr txBox="1"/>
          <p:nvPr/>
        </p:nvSpPr>
        <p:spPr>
          <a:xfrm>
            <a:off x="291830" y="249527"/>
            <a:ext cx="43364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ravek" panose="020B0503040000020004" pitchFamily="34" charset="0"/>
              </a:rPr>
              <a:t>METHOD EFFECT</a:t>
            </a:r>
          </a:p>
        </p:txBody>
      </p:sp>
      <p:sp>
        <p:nvSpPr>
          <p:cNvPr id="22" name="Plus 21">
            <a:extLst>
              <a:ext uri="{FF2B5EF4-FFF2-40B4-BE49-F238E27FC236}">
                <a16:creationId xmlns:a16="http://schemas.microsoft.com/office/drawing/2014/main" id="{BD4D403A-AA01-2B41-B3B1-E1A4774FAD9C}"/>
              </a:ext>
            </a:extLst>
          </p:cNvPr>
          <p:cNvSpPr/>
          <p:nvPr/>
        </p:nvSpPr>
        <p:spPr>
          <a:xfrm>
            <a:off x="7085479" y="2455014"/>
            <a:ext cx="661481" cy="656617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inus 22">
            <a:extLst>
              <a:ext uri="{FF2B5EF4-FFF2-40B4-BE49-F238E27FC236}">
                <a16:creationId xmlns:a16="http://schemas.microsoft.com/office/drawing/2014/main" id="{67014151-1B14-AF4E-AD9E-485B1A3F2E37}"/>
              </a:ext>
            </a:extLst>
          </p:cNvPr>
          <p:cNvSpPr/>
          <p:nvPr/>
        </p:nvSpPr>
        <p:spPr>
          <a:xfrm>
            <a:off x="7085478" y="3482502"/>
            <a:ext cx="661481" cy="417915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9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B9CA50-E9A3-FE43-9F4E-4FAEB26FD4C3}"/>
              </a:ext>
            </a:extLst>
          </p:cNvPr>
          <p:cNvSpPr txBox="1"/>
          <p:nvPr/>
        </p:nvSpPr>
        <p:spPr>
          <a:xfrm>
            <a:off x="134911" y="104931"/>
            <a:ext cx="71625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Let’s think more about accuracy...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7B126-54BE-5F4F-A81D-01E9FB281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570"/>
          <a:stretch/>
        </p:blipFill>
        <p:spPr>
          <a:xfrm>
            <a:off x="4398932" y="989262"/>
            <a:ext cx="7353357" cy="57150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A51F95-125E-4346-B9DE-6FE9F06D1084}"/>
              </a:ext>
            </a:extLst>
          </p:cNvPr>
          <p:cNvSpPr txBox="1"/>
          <p:nvPr/>
        </p:nvSpPr>
        <p:spPr>
          <a:xfrm>
            <a:off x="254833" y="2113612"/>
            <a:ext cx="400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Interspecific variation in GDD threshold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BB4D91-69B3-2A49-8524-47BD9EDDEEBA}"/>
              </a:ext>
            </a:extLst>
          </p:cNvPr>
          <p:cNvSpPr/>
          <p:nvPr/>
        </p:nvSpPr>
        <p:spPr>
          <a:xfrm>
            <a:off x="254833" y="3200475"/>
            <a:ext cx="4002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 want to know how to estimate that threshold as accurately as possible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8EA17A-9DC9-5244-B078-D6660F45EC83}"/>
              </a:ext>
            </a:extLst>
          </p:cNvPr>
          <p:cNvSpPr/>
          <p:nvPr/>
        </p:nvSpPr>
        <p:spPr>
          <a:xfrm>
            <a:off x="254833" y="4564337"/>
            <a:ext cx="4002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Question: how do we determine accuracy from model output?</a:t>
            </a:r>
          </a:p>
        </p:txBody>
      </p:sp>
    </p:spTree>
    <p:extLst>
      <p:ext uri="{BB962C8B-B14F-4D97-AF65-F5344CB8AC3E}">
        <p14:creationId xmlns:p14="http://schemas.microsoft.com/office/powerpoint/2010/main" val="149367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DAE8723-54CD-9849-A888-94C5DA543791}"/>
              </a:ext>
            </a:extLst>
          </p:cNvPr>
          <p:cNvCxnSpPr>
            <a:cxnSpLocks/>
          </p:cNvCxnSpPr>
          <p:nvPr/>
        </p:nvCxnSpPr>
        <p:spPr>
          <a:xfrm flipV="1">
            <a:off x="1892269" y="5161241"/>
            <a:ext cx="1615429" cy="19455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432FD87-9E5D-C047-8E92-97DD5704C2E5}"/>
              </a:ext>
            </a:extLst>
          </p:cNvPr>
          <p:cNvSpPr/>
          <p:nvPr/>
        </p:nvSpPr>
        <p:spPr>
          <a:xfrm>
            <a:off x="1911724" y="4504624"/>
            <a:ext cx="45719" cy="656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588C70-8218-D444-A4F9-2197775B0C0E}"/>
              </a:ext>
            </a:extLst>
          </p:cNvPr>
          <p:cNvSpPr/>
          <p:nvPr/>
        </p:nvSpPr>
        <p:spPr>
          <a:xfrm>
            <a:off x="2430347" y="3504039"/>
            <a:ext cx="45719" cy="1657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FEA3CA-102F-3E4D-85F0-A2BBB940BBFE}"/>
              </a:ext>
            </a:extLst>
          </p:cNvPr>
          <p:cNvSpPr/>
          <p:nvPr/>
        </p:nvSpPr>
        <p:spPr>
          <a:xfrm>
            <a:off x="2946162" y="2907702"/>
            <a:ext cx="45719" cy="22418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FD18EA-6B68-FC49-8D3D-852CD8ABFDD9}"/>
              </a:ext>
            </a:extLst>
          </p:cNvPr>
          <p:cNvSpPr/>
          <p:nvPr/>
        </p:nvSpPr>
        <p:spPr>
          <a:xfrm>
            <a:off x="3461977" y="1708482"/>
            <a:ext cx="45719" cy="3441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696AAF-7343-4F41-829B-7FE270DF0C56}"/>
              </a:ext>
            </a:extLst>
          </p:cNvPr>
          <p:cNvCxnSpPr>
            <a:cxnSpLocks/>
          </p:cNvCxnSpPr>
          <p:nvPr/>
        </p:nvCxnSpPr>
        <p:spPr>
          <a:xfrm flipV="1">
            <a:off x="1753849" y="1390417"/>
            <a:ext cx="1558977" cy="2683240"/>
          </a:xfrm>
          <a:prstGeom prst="straightConnector1">
            <a:avLst/>
          </a:prstGeom>
          <a:ln w="1143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8EE4E8-5C5D-2849-A31E-EC2FD277F48A}"/>
              </a:ext>
            </a:extLst>
          </p:cNvPr>
          <p:cNvCxnSpPr>
            <a:cxnSpLocks/>
          </p:cNvCxnSpPr>
          <p:nvPr/>
        </p:nvCxnSpPr>
        <p:spPr>
          <a:xfrm flipV="1">
            <a:off x="7030283" y="5088781"/>
            <a:ext cx="3407868" cy="35982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9B1D641-FDFB-A240-AB5F-577718F751A0}"/>
              </a:ext>
            </a:extLst>
          </p:cNvPr>
          <p:cNvSpPr/>
          <p:nvPr/>
        </p:nvSpPr>
        <p:spPr>
          <a:xfrm>
            <a:off x="7490163" y="4452554"/>
            <a:ext cx="45719" cy="65661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4704F5-7F94-3A4E-A927-03E2C0270927}"/>
              </a:ext>
            </a:extLst>
          </p:cNvPr>
          <p:cNvSpPr/>
          <p:nvPr/>
        </p:nvSpPr>
        <p:spPr>
          <a:xfrm>
            <a:off x="8381328" y="4017721"/>
            <a:ext cx="45719" cy="108724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6FD17B-EA82-E14D-806D-1E4125592E11}"/>
              </a:ext>
            </a:extLst>
          </p:cNvPr>
          <p:cNvSpPr/>
          <p:nvPr/>
        </p:nvSpPr>
        <p:spPr>
          <a:xfrm>
            <a:off x="9363932" y="2863147"/>
            <a:ext cx="45719" cy="2241816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7475FF-6280-8444-9FCF-A4A2FC14F35A}"/>
              </a:ext>
            </a:extLst>
          </p:cNvPr>
          <p:cNvSpPr/>
          <p:nvPr/>
        </p:nvSpPr>
        <p:spPr>
          <a:xfrm>
            <a:off x="10392432" y="1647745"/>
            <a:ext cx="45719" cy="3441036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C9B9B1-0BB7-4F41-950E-157CB2C08AA0}"/>
              </a:ext>
            </a:extLst>
          </p:cNvPr>
          <p:cNvCxnSpPr>
            <a:cxnSpLocks/>
          </p:cNvCxnSpPr>
          <p:nvPr/>
        </p:nvCxnSpPr>
        <p:spPr>
          <a:xfrm flipV="1">
            <a:off x="6924936" y="1390417"/>
            <a:ext cx="3421600" cy="3041747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82ACD98-C25F-FC42-AC22-7F1086E5FBAB}"/>
              </a:ext>
            </a:extLst>
          </p:cNvPr>
          <p:cNvSpPr/>
          <p:nvPr/>
        </p:nvSpPr>
        <p:spPr>
          <a:xfrm>
            <a:off x="7043392" y="4760473"/>
            <a:ext cx="45719" cy="333109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050E80B-F473-FC4C-A658-08EC142B61CC}"/>
              </a:ext>
            </a:extLst>
          </p:cNvPr>
          <p:cNvSpPr/>
          <p:nvPr/>
        </p:nvSpPr>
        <p:spPr>
          <a:xfrm>
            <a:off x="7936767" y="4432164"/>
            <a:ext cx="45719" cy="65661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94181-73C4-B442-A119-805914479A7A}"/>
              </a:ext>
            </a:extLst>
          </p:cNvPr>
          <p:cNvSpPr/>
          <p:nvPr/>
        </p:nvSpPr>
        <p:spPr>
          <a:xfrm>
            <a:off x="8849682" y="3725632"/>
            <a:ext cx="45719" cy="1366678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AED0991-15FC-A64E-9E3B-5E2A979FF320}"/>
              </a:ext>
            </a:extLst>
          </p:cNvPr>
          <p:cNvSpPr/>
          <p:nvPr/>
        </p:nvSpPr>
        <p:spPr>
          <a:xfrm>
            <a:off x="9878182" y="2408390"/>
            <a:ext cx="45719" cy="268324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111014-BE1C-884F-8E7F-F1B756C7E70C}"/>
              </a:ext>
            </a:extLst>
          </p:cNvPr>
          <p:cNvSpPr txBox="1"/>
          <p:nvPr/>
        </p:nvSpPr>
        <p:spPr>
          <a:xfrm>
            <a:off x="0" y="95137"/>
            <a:ext cx="72923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Let’s think more about accuracy....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1BE3BF-56D1-FB43-B920-255C110FE3D1}"/>
              </a:ext>
            </a:extLst>
          </p:cNvPr>
          <p:cNvSpPr txBox="1"/>
          <p:nvPr/>
        </p:nvSpPr>
        <p:spPr>
          <a:xfrm>
            <a:off x="2009633" y="5843929"/>
            <a:ext cx="1380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Hobo Logger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ABFBB4-690C-4A4F-A399-5C663F42FBE5}"/>
              </a:ext>
            </a:extLst>
          </p:cNvPr>
          <p:cNvSpPr txBox="1"/>
          <p:nvPr/>
        </p:nvSpPr>
        <p:spPr>
          <a:xfrm>
            <a:off x="8038179" y="5843929"/>
            <a:ext cx="1714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Weather Station</a:t>
            </a:r>
          </a:p>
        </p:txBody>
      </p:sp>
    </p:spTree>
    <p:extLst>
      <p:ext uri="{BB962C8B-B14F-4D97-AF65-F5344CB8AC3E}">
        <p14:creationId xmlns:p14="http://schemas.microsoft.com/office/powerpoint/2010/main" val="8617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7" grpId="0" animBg="1"/>
      <p:bldP spid="18" grpId="0" animBg="1"/>
      <p:bldP spid="19" grpId="0" animBg="1"/>
      <p:bldP spid="20" grpId="0" animBg="1"/>
      <p:bldP spid="23" grpId="0" animBg="1"/>
      <p:bldP spid="24" grpId="0" animBg="1"/>
      <p:bldP spid="25" grpId="0" animBg="1"/>
      <p:bldP spid="2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380</Words>
  <Application>Microsoft Macintosh PowerPoint</Application>
  <PresentationFormat>Widescreen</PresentationFormat>
  <Paragraphs>113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Avenir Book</vt:lpstr>
      <vt:lpstr>Calibri</vt:lpstr>
      <vt:lpstr>Calibri Light</vt:lpstr>
      <vt:lpstr>Seravek</vt:lpstr>
      <vt:lpstr>Office Theme</vt:lpstr>
      <vt:lpstr>PowerPoint Presentation</vt:lpstr>
      <vt:lpstr>Growing Degree Days (GDDs)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Site and Method Effects</vt:lpstr>
      <vt:lpstr>SITE EFFECTS</vt:lpstr>
      <vt:lpstr>METHOD EFFECTS</vt:lpstr>
      <vt:lpstr>INTERACTION</vt:lpstr>
      <vt:lpstr>QUICK CONCLUSIONS</vt:lpstr>
      <vt:lpstr>PowerPoint Presentation</vt:lpstr>
      <vt:lpstr>PowerPoint Presentation</vt:lpstr>
      <vt:lpstr>PowerPoint Presentation</vt:lpstr>
      <vt:lpstr>PHENOLOGY IS ADVANCING </vt:lpstr>
      <vt:lpstr>PowerPoint Presentation</vt:lpstr>
      <vt:lpstr>Breakdown of weather data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Chamberlain, Catherine</dc:creator>
  <cp:lastModifiedBy>Chamberlain, Catherine</cp:lastModifiedBy>
  <cp:revision>34</cp:revision>
  <dcterms:created xsi:type="dcterms:W3CDTF">2020-09-02T20:49:30Z</dcterms:created>
  <dcterms:modified xsi:type="dcterms:W3CDTF">2020-10-06T16:51:00Z</dcterms:modified>
</cp:coreProperties>
</file>